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sldIdLst>
    <p:sldId id="257" r:id="rId5"/>
    <p:sldId id="263" r:id="rId6"/>
    <p:sldId id="264" r:id="rId7"/>
    <p:sldId id="258" r:id="rId8"/>
    <p:sldId id="265"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19" autoAdjust="0"/>
  </p:normalViewPr>
  <p:slideViewPr>
    <p:cSldViewPr snapToGrid="0">
      <p:cViewPr>
        <p:scale>
          <a:sx n="109" d="100"/>
          <a:sy n="109" d="100"/>
        </p:scale>
        <p:origin x="43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8/10/20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8/10/20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Big Mountain Pricing Study</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Dan Kang</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053F-F6E1-44DB-8EF2-10FFF968D23E}"/>
              </a:ext>
            </a:extLst>
          </p:cNvPr>
          <p:cNvSpPr>
            <a:spLocks noGrp="1"/>
          </p:cNvSpPr>
          <p:nvPr>
            <p:ph type="title"/>
          </p:nvPr>
        </p:nvSpPr>
        <p:spPr>
          <a:xfrm>
            <a:off x="581192" y="625956"/>
            <a:ext cx="11029616" cy="1188720"/>
          </a:xfrm>
        </p:spPr>
        <p:txBody>
          <a:bodyPr/>
          <a:lstStyle/>
          <a:p>
            <a:r>
              <a:rPr lang="en-US" dirty="0"/>
              <a:t>Objective: Find the Features that Support Ticket Pricing</a:t>
            </a:r>
          </a:p>
        </p:txBody>
      </p:sp>
      <p:sp>
        <p:nvSpPr>
          <p:cNvPr id="3" name="Content Placeholder 2">
            <a:extLst>
              <a:ext uri="{FF2B5EF4-FFF2-40B4-BE49-F238E27FC236}">
                <a16:creationId xmlns:a16="http://schemas.microsoft.com/office/drawing/2014/main" id="{DAD0198A-AAE4-4967-A6DA-43032FA5A3C4}"/>
              </a:ext>
            </a:extLst>
          </p:cNvPr>
          <p:cNvSpPr>
            <a:spLocks noGrp="1"/>
          </p:cNvSpPr>
          <p:nvPr>
            <p:ph idx="1"/>
          </p:nvPr>
        </p:nvSpPr>
        <p:spPr>
          <a:xfrm>
            <a:off x="581192" y="1814676"/>
            <a:ext cx="11029615" cy="3867150"/>
          </a:xfrm>
        </p:spPr>
        <p:txBody>
          <a:bodyPr>
            <a:normAutofit/>
          </a:bodyPr>
          <a:lstStyle/>
          <a:p>
            <a:r>
              <a:rPr lang="en-US" sz="1800" dirty="0">
                <a:latin typeface="Arial" panose="020B0604020202020204" pitchFamily="34" charset="0"/>
                <a:cs typeface="Arial" panose="020B0604020202020204" pitchFamily="34" charset="0"/>
              </a:rPr>
              <a:t>Understand the feature set of Big Mountain’s ski resort vs the rest of the market</a:t>
            </a:r>
          </a:p>
          <a:p>
            <a:pPr lvl="1"/>
            <a:r>
              <a:rPr lang="en-US" dirty="0">
                <a:latin typeface="Arial" panose="020B0604020202020204" pitchFamily="34" charset="0"/>
                <a:cs typeface="Arial" panose="020B0604020202020204" pitchFamily="34" charset="0"/>
              </a:rPr>
              <a:t>Analyzed pricing and feature data of 277 ski resorts distributed all over the United States of America </a:t>
            </a:r>
          </a:p>
          <a:p>
            <a:pPr lvl="1"/>
            <a:r>
              <a:rPr lang="en-US" dirty="0">
                <a:latin typeface="Arial" panose="020B0604020202020204" pitchFamily="34" charset="0"/>
                <a:cs typeface="Arial" panose="020B0604020202020204" pitchFamily="34" charset="0"/>
              </a:rPr>
              <a:t>Our study isolated </a:t>
            </a:r>
            <a:r>
              <a:rPr lang="en-US" b="1" dirty="0">
                <a:latin typeface="Arial" panose="020B0604020202020204" pitchFamily="34" charset="0"/>
                <a:cs typeface="Arial" panose="020B0604020202020204" pitchFamily="34" charset="0"/>
              </a:rPr>
              <a:t>weekend ticket pricing</a:t>
            </a:r>
            <a:r>
              <a:rPr lang="en-US" dirty="0">
                <a:latin typeface="Arial" panose="020B0604020202020204" pitchFamily="34" charset="0"/>
                <a:cs typeface="Arial" panose="020B0604020202020204" pitchFamily="34" charset="0"/>
              </a:rPr>
              <a:t>, given the direct relationship with weekday pricing and greater amount of weekend pricing data </a:t>
            </a:r>
          </a:p>
          <a:p>
            <a:r>
              <a:rPr lang="en-US" sz="1800" dirty="0">
                <a:latin typeface="Arial" panose="020B0604020202020204" pitchFamily="34" charset="0"/>
                <a:cs typeface="Arial" panose="020B0604020202020204" pitchFamily="34" charset="0"/>
              </a:rPr>
              <a:t>Understand which features provide the best basis for setting price</a:t>
            </a:r>
          </a:p>
          <a:p>
            <a:r>
              <a:rPr lang="en-US" sz="1800" dirty="0">
                <a:latin typeface="Arial" panose="020B0604020202020204" pitchFamily="34" charset="0"/>
                <a:cs typeface="Arial" panose="020B0604020202020204" pitchFamily="34" charset="0"/>
              </a:rPr>
              <a:t>Change Big Mountain’s pricing methodology from an arbitrary pricing premium to one that reflects Big Mountain’s feature advantages</a:t>
            </a:r>
          </a:p>
          <a:p>
            <a:r>
              <a:rPr lang="en-US" sz="1800" dirty="0">
                <a:latin typeface="Arial" panose="020B0604020202020204" pitchFamily="34" charset="0"/>
                <a:cs typeface="Arial" panose="020B0604020202020204" pitchFamily="34" charset="0"/>
              </a:rPr>
              <a:t>Provide a pricing increase recommendation to be tested/implemented over the next 12 months </a:t>
            </a:r>
          </a:p>
          <a:p>
            <a:pPr marL="324000" lvl="1"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36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053F-F6E1-44DB-8EF2-10FFF968D23E}"/>
              </a:ext>
            </a:extLst>
          </p:cNvPr>
          <p:cNvSpPr>
            <a:spLocks noGrp="1"/>
          </p:cNvSpPr>
          <p:nvPr>
            <p:ph type="title"/>
          </p:nvPr>
        </p:nvSpPr>
        <p:spPr>
          <a:xfrm>
            <a:off x="581192" y="625956"/>
            <a:ext cx="11029616" cy="1188720"/>
          </a:xfrm>
        </p:spPr>
        <p:txBody>
          <a:bodyPr/>
          <a:lstStyle/>
          <a:p>
            <a:r>
              <a:rPr lang="en-US" dirty="0"/>
              <a:t>Recommendation: current features justify a Price increase</a:t>
            </a:r>
          </a:p>
        </p:txBody>
      </p:sp>
      <p:sp>
        <p:nvSpPr>
          <p:cNvPr id="3" name="Content Placeholder 2">
            <a:extLst>
              <a:ext uri="{FF2B5EF4-FFF2-40B4-BE49-F238E27FC236}">
                <a16:creationId xmlns:a16="http://schemas.microsoft.com/office/drawing/2014/main" id="{DAD0198A-AAE4-4967-A6DA-43032FA5A3C4}"/>
              </a:ext>
            </a:extLst>
          </p:cNvPr>
          <p:cNvSpPr>
            <a:spLocks noGrp="1"/>
          </p:cNvSpPr>
          <p:nvPr>
            <p:ph idx="1"/>
          </p:nvPr>
        </p:nvSpPr>
        <p:spPr>
          <a:xfrm>
            <a:off x="581193" y="2002245"/>
            <a:ext cx="11029615" cy="3867150"/>
          </a:xfrm>
        </p:spPr>
        <p:txBody>
          <a:bodyPr>
            <a:normAutofit/>
          </a:bodyPr>
          <a:lstStyle/>
          <a:p>
            <a:r>
              <a:rPr lang="en-US" sz="1800" dirty="0">
                <a:latin typeface="Arial" panose="020B0604020202020204" pitchFamily="34" charset="0"/>
                <a:cs typeface="Arial" panose="020B0604020202020204" pitchFamily="34" charset="0"/>
              </a:rPr>
              <a:t>We recommend Big Mountain use number of runs as the basis of setting its price vs the market</a:t>
            </a:r>
          </a:p>
          <a:p>
            <a:pPr lvl="1"/>
            <a:r>
              <a:rPr lang="en-US" dirty="0">
                <a:latin typeface="Arial" panose="020B0604020202020204" pitchFamily="34" charset="0"/>
                <a:cs typeface="Arial" panose="020B0604020202020204" pitchFamily="34" charset="0"/>
              </a:rPr>
              <a:t>Other features that justify price increases include number of fast quads, as well as vertical drop </a:t>
            </a:r>
          </a:p>
          <a:p>
            <a:r>
              <a:rPr lang="en-US" sz="1800" dirty="0">
                <a:latin typeface="Arial" panose="020B0604020202020204" pitchFamily="34" charset="0"/>
                <a:cs typeface="Arial" panose="020B0604020202020204" pitchFamily="34" charset="0"/>
              </a:rPr>
              <a:t>We believe without any additional investment, Big Mountain’s feature set a supports an increase in its weekend ticket price to $93.99 from $81.00</a:t>
            </a:r>
          </a:p>
          <a:p>
            <a:r>
              <a:rPr lang="en-US" sz="1800" dirty="0">
                <a:latin typeface="Arial" panose="020B0604020202020204" pitchFamily="34" charset="0"/>
                <a:cs typeface="Arial" panose="020B0604020202020204" pitchFamily="34" charset="0"/>
              </a:rPr>
              <a:t>When considering Big Mountain’s proposed strategic options, we believe increasing the vertical drop by adding a run to a point 150ft lower down provides the most cost-effective way to support a ticket price increase.</a:t>
            </a:r>
          </a:p>
          <a:p>
            <a:r>
              <a:rPr lang="en-US" sz="1800" dirty="0">
                <a:latin typeface="Arial" panose="020B0604020202020204" pitchFamily="34" charset="0"/>
                <a:cs typeface="Arial" panose="020B0604020202020204" pitchFamily="34" charset="0"/>
              </a:rPr>
              <a:t>Under this scenario, assuming 350k visitors and an average of a 5-day trip per visitor, Big Mountain could increase its price by $1.99 and bring in an additional $3.5mm of revenue.</a:t>
            </a:r>
          </a:p>
        </p:txBody>
      </p:sp>
    </p:spTree>
    <p:extLst>
      <p:ext uri="{BB962C8B-B14F-4D97-AF65-F5344CB8AC3E}">
        <p14:creationId xmlns:p14="http://schemas.microsoft.com/office/powerpoint/2010/main" val="356928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1800" dirty="0">
                <a:solidFill>
                  <a:srgbClr val="FFFFFF"/>
                </a:solidFill>
              </a:rPr>
              <a:t>Location Doesn’t Support Price</a:t>
            </a:r>
            <a:br>
              <a:rPr lang="en-US" sz="1800" dirty="0">
                <a:solidFill>
                  <a:srgbClr val="FFFFFF"/>
                </a:solidFill>
              </a:rPr>
            </a:br>
            <a:endParaRPr lang="en-US" sz="1800" dirty="0">
              <a:solidFill>
                <a:srgbClr val="FFFFFF"/>
              </a:solidFill>
            </a:endParaRPr>
          </a:p>
        </p:txBody>
      </p:sp>
      <p:sp>
        <p:nvSpPr>
          <p:cNvPr id="22" name="Title 1">
            <a:extLst>
              <a:ext uri="{FF2B5EF4-FFF2-40B4-BE49-F238E27FC236}">
                <a16:creationId xmlns:a16="http://schemas.microsoft.com/office/drawing/2014/main" id="{07D88185-B869-4E72-BE14-4039945633EF}"/>
              </a:ext>
            </a:extLst>
          </p:cNvPr>
          <p:cNvSpPr txBox="1">
            <a:spLocks/>
          </p:cNvSpPr>
          <p:nvPr/>
        </p:nvSpPr>
        <p:spPr>
          <a:xfrm>
            <a:off x="601255" y="1840524"/>
            <a:ext cx="3409782" cy="3985604"/>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90000"/>
              </a:lnSpc>
              <a:spcBef>
                <a:spcPct val="20000"/>
              </a:spcBef>
              <a:spcAft>
                <a:spcPts val="600"/>
              </a:spcAft>
              <a:buClr>
                <a:schemeClr val="accent1"/>
              </a:buClr>
              <a:buSzPct val="92000"/>
              <a:buFont typeface="Wingdings 2" panose="05020102010507070707" pitchFamily="18" charset="2"/>
              <a:buChar char=""/>
            </a:pPr>
            <a:r>
              <a:rPr lang="en-US" sz="1300" cap="none" dirty="0">
                <a:solidFill>
                  <a:srgbClr val="FFFFFF"/>
                </a:solidFill>
                <a:latin typeface="+mn-lt"/>
                <a:ea typeface="+mn-ea"/>
                <a:cs typeface="+mn-cs"/>
              </a:rPr>
              <a:t>We determined early on that resort location had no clear impact on price, even when adjusted for population</a:t>
            </a: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endParaRPr lang="en-US" sz="1300" cap="none" dirty="0">
              <a:solidFill>
                <a:srgbClr val="FFFFFF"/>
              </a:solidFill>
              <a:latin typeface="+mn-lt"/>
              <a:ea typeface="+mn-ea"/>
              <a:cs typeface="+mn-cs"/>
            </a:endParaRP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r>
              <a:rPr lang="en-US" sz="1300" cap="none" dirty="0">
                <a:solidFill>
                  <a:srgbClr val="FFFFFF"/>
                </a:solidFill>
                <a:latin typeface="+mn-lt"/>
                <a:ea typeface="+mn-ea"/>
                <a:cs typeface="+mn-cs"/>
              </a:rPr>
              <a:t>This determination us to consider all resorts regardless of location</a:t>
            </a: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endParaRPr lang="en-US" sz="1300" cap="none" dirty="0">
              <a:solidFill>
                <a:srgbClr val="FFFFFF"/>
              </a:solidFill>
              <a:latin typeface="+mn-lt"/>
              <a:ea typeface="+mn-ea"/>
              <a:cs typeface="+mn-cs"/>
            </a:endParaRP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r>
              <a:rPr lang="en-US" sz="1300" cap="none" dirty="0">
                <a:solidFill>
                  <a:srgbClr val="FFFFFF"/>
                </a:solidFill>
                <a:latin typeface="+mn-lt"/>
                <a:ea typeface="+mn-ea"/>
                <a:cs typeface="+mn-cs"/>
              </a:rPr>
              <a:t>The chart on the right demonstrates this dynamic well: each subset of colors can be found in various parts of the distribution; put another way, there is no clear pricing pattern we can discern by state. </a:t>
            </a:r>
          </a:p>
          <a:p>
            <a:pPr>
              <a:lnSpc>
                <a:spcPct val="90000"/>
              </a:lnSpc>
              <a:spcBef>
                <a:spcPct val="20000"/>
              </a:spcBef>
              <a:spcAft>
                <a:spcPts val="600"/>
              </a:spcAft>
              <a:buClr>
                <a:schemeClr val="accent1"/>
              </a:buClr>
              <a:buSzPct val="92000"/>
            </a:pPr>
            <a:br>
              <a:rPr lang="en-US" sz="1300" dirty="0">
                <a:solidFill>
                  <a:srgbClr val="FFFFFF"/>
                </a:solidFill>
                <a:latin typeface="+mn-lt"/>
                <a:ea typeface="+mn-ea"/>
                <a:cs typeface="+mn-cs"/>
              </a:rPr>
            </a:br>
            <a:endParaRPr lang="en-US" sz="1300" dirty="0">
              <a:solidFill>
                <a:srgbClr val="FFFFFF"/>
              </a:solidFill>
              <a:latin typeface="+mn-lt"/>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56877158-12E9-DF47-AD34-9800467F1A74}"/>
              </a:ext>
            </a:extLst>
          </p:cNvPr>
          <p:cNvPicPr>
            <a:picLocks noChangeAspect="1"/>
          </p:cNvPicPr>
          <p:nvPr/>
        </p:nvPicPr>
        <p:blipFill>
          <a:blip r:embed="rId2"/>
          <a:stretch>
            <a:fillRect/>
          </a:stretch>
        </p:blipFill>
        <p:spPr>
          <a:xfrm>
            <a:off x="4987736" y="936141"/>
            <a:ext cx="6040492" cy="4968305"/>
          </a:xfrm>
          <a:prstGeom prst="rect">
            <a:avLst/>
          </a:prstGeom>
        </p:spPr>
      </p:pic>
    </p:spTree>
    <p:extLst>
      <p:ext uri="{BB962C8B-B14F-4D97-AF65-F5344CB8AC3E}">
        <p14:creationId xmlns:p14="http://schemas.microsoft.com/office/powerpoint/2010/main" val="26378465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601255" y="790290"/>
            <a:ext cx="3409783" cy="1300365"/>
          </a:xfrm>
        </p:spPr>
        <p:txBody>
          <a:bodyPr vert="horz" lIns="91440" tIns="45720" rIns="91440" bIns="45720" rtlCol="0" anchor="b">
            <a:noAutofit/>
          </a:bodyPr>
          <a:lstStyle/>
          <a:p>
            <a:r>
              <a:rPr lang="en-US" sz="1800" dirty="0">
                <a:solidFill>
                  <a:srgbClr val="FFFFFF"/>
                </a:solidFill>
              </a:rPr>
              <a:t>Market Data shows Runs, Fast Quads, and Snow Making Area do Support Price</a:t>
            </a:r>
            <a:br>
              <a:rPr lang="en-US" sz="1800" dirty="0">
                <a:solidFill>
                  <a:srgbClr val="FFFFFF"/>
                </a:solidFill>
              </a:rPr>
            </a:br>
            <a:endParaRPr lang="en-US" sz="1800" dirty="0">
              <a:solidFill>
                <a:srgbClr val="FFFFFF"/>
              </a:solidFill>
            </a:endParaRPr>
          </a:p>
        </p:txBody>
      </p:sp>
      <p:sp>
        <p:nvSpPr>
          <p:cNvPr id="22" name="Title 1">
            <a:extLst>
              <a:ext uri="{FF2B5EF4-FFF2-40B4-BE49-F238E27FC236}">
                <a16:creationId xmlns:a16="http://schemas.microsoft.com/office/drawing/2014/main" id="{07D88185-B869-4E72-BE14-4039945633EF}"/>
              </a:ext>
            </a:extLst>
          </p:cNvPr>
          <p:cNvSpPr txBox="1">
            <a:spLocks/>
          </p:cNvSpPr>
          <p:nvPr/>
        </p:nvSpPr>
        <p:spPr>
          <a:xfrm>
            <a:off x="601255" y="1840524"/>
            <a:ext cx="3409782" cy="3985604"/>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90000"/>
              </a:lnSpc>
              <a:spcBef>
                <a:spcPct val="20000"/>
              </a:spcBef>
              <a:spcAft>
                <a:spcPts val="600"/>
              </a:spcAft>
              <a:buClr>
                <a:schemeClr val="accent1"/>
              </a:buClr>
              <a:buSzPct val="92000"/>
              <a:buFont typeface="Wingdings 2" panose="05020102010507070707" pitchFamily="18" charset="2"/>
              <a:buChar char=""/>
            </a:pPr>
            <a:r>
              <a:rPr lang="en-US" sz="1300" cap="none" dirty="0">
                <a:solidFill>
                  <a:srgbClr val="FFFFFF"/>
                </a:solidFill>
                <a:latin typeface="+mn-lt"/>
                <a:ea typeface="+mn-ea"/>
                <a:cs typeface="+mn-cs"/>
              </a:rPr>
              <a:t>We observed a clear positive, linear correlation with price when looking at the vertical drop, number of runs, and snow making features.</a:t>
            </a: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endParaRPr lang="en-US" sz="1300" cap="none" dirty="0">
              <a:solidFill>
                <a:srgbClr val="FFFFFF"/>
              </a:solidFill>
              <a:latin typeface="+mn-lt"/>
              <a:ea typeface="+mn-ea"/>
              <a:cs typeface="+mn-cs"/>
            </a:endParaRP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r>
              <a:rPr lang="en-US" sz="1300" cap="none" dirty="0">
                <a:solidFill>
                  <a:srgbClr val="FFFFFF"/>
                </a:solidFill>
                <a:latin typeface="+mn-lt"/>
                <a:ea typeface="+mn-ea"/>
                <a:cs typeface="+mn-cs"/>
              </a:rPr>
              <a:t>The figure of fast quads vs. Ticket price demonstrates that having no fast quads puts an upper bound on price; a small number of fast quads is beneficial to price if the resort covers a wide area.</a:t>
            </a: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endParaRPr lang="en-US" sz="1300" cap="none" dirty="0">
              <a:solidFill>
                <a:srgbClr val="FFFFFF"/>
              </a:solidFill>
              <a:latin typeface="+mn-lt"/>
              <a:ea typeface="+mn-ea"/>
              <a:cs typeface="+mn-cs"/>
            </a:endParaRP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r>
              <a:rPr lang="en-US" sz="1300" cap="none" dirty="0">
                <a:solidFill>
                  <a:srgbClr val="FFFFFF"/>
                </a:solidFill>
                <a:latin typeface="+mn-lt"/>
                <a:ea typeface="+mn-ea"/>
                <a:cs typeface="+mn-cs"/>
              </a:rPr>
              <a:t>This observation allowed us to focus on how Big Mountain compares to other resorts on these feature sets. </a:t>
            </a: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endParaRPr lang="en-US" sz="1300" cap="none" dirty="0">
              <a:solidFill>
                <a:srgbClr val="FFFFFF"/>
              </a:solidFill>
              <a:latin typeface="+mn-lt"/>
              <a:ea typeface="+mn-ea"/>
              <a:cs typeface="+mn-cs"/>
            </a:endParaRPr>
          </a:p>
          <a:p>
            <a:pPr>
              <a:lnSpc>
                <a:spcPct val="90000"/>
              </a:lnSpc>
              <a:spcBef>
                <a:spcPct val="20000"/>
              </a:spcBef>
              <a:spcAft>
                <a:spcPts val="600"/>
              </a:spcAft>
              <a:buClr>
                <a:schemeClr val="accent1"/>
              </a:buClr>
              <a:buSzPct val="92000"/>
            </a:pPr>
            <a:br>
              <a:rPr lang="en-US" sz="1300" dirty="0">
                <a:solidFill>
                  <a:srgbClr val="FFFFFF"/>
                </a:solidFill>
                <a:latin typeface="+mn-lt"/>
                <a:ea typeface="+mn-ea"/>
                <a:cs typeface="+mn-cs"/>
              </a:rPr>
            </a:br>
            <a:endParaRPr lang="en-US" sz="1300" dirty="0">
              <a:solidFill>
                <a:srgbClr val="FFFFFF"/>
              </a:solidFill>
              <a:latin typeface="+mn-lt"/>
              <a:ea typeface="+mn-ea"/>
              <a:cs typeface="+mn-cs"/>
            </a:endParaRPr>
          </a:p>
        </p:txBody>
      </p:sp>
      <p:pic>
        <p:nvPicPr>
          <p:cNvPr id="6" name="Picture 5">
            <a:extLst>
              <a:ext uri="{FF2B5EF4-FFF2-40B4-BE49-F238E27FC236}">
                <a16:creationId xmlns:a16="http://schemas.microsoft.com/office/drawing/2014/main" id="{B4150281-53D3-F44F-9D73-D1AF6D838F65}"/>
              </a:ext>
            </a:extLst>
          </p:cNvPr>
          <p:cNvPicPr>
            <a:picLocks noChangeAspect="1"/>
          </p:cNvPicPr>
          <p:nvPr/>
        </p:nvPicPr>
        <p:blipFill>
          <a:blip r:embed="rId2"/>
          <a:stretch>
            <a:fillRect/>
          </a:stretch>
        </p:blipFill>
        <p:spPr>
          <a:xfrm>
            <a:off x="4952402" y="1118381"/>
            <a:ext cx="5380534" cy="5169877"/>
          </a:xfrm>
          <a:prstGeom prst="rect">
            <a:avLst/>
          </a:prstGeom>
        </p:spPr>
      </p:pic>
    </p:spTree>
    <p:extLst>
      <p:ext uri="{BB962C8B-B14F-4D97-AF65-F5344CB8AC3E}">
        <p14:creationId xmlns:p14="http://schemas.microsoft.com/office/powerpoint/2010/main" val="150845901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21E7785-3D2D-4FF8-9C82-42CE9DBD7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0EEF605-B2CF-46DF-8CBD-B03F31FAD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8F889FED-B7B7-45E2-A1EC-CFE97394A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8C57FA46-8945-4DEE-92C7-EB9E2F663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screenshot of a cell phone&#10;&#10;Description automatically generated">
            <a:extLst>
              <a:ext uri="{FF2B5EF4-FFF2-40B4-BE49-F238E27FC236}">
                <a16:creationId xmlns:a16="http://schemas.microsoft.com/office/drawing/2014/main" id="{5EB3D9C0-EAA3-664C-898E-D6CEC29A4C7C}"/>
              </a:ext>
            </a:extLst>
          </p:cNvPr>
          <p:cNvPicPr>
            <a:picLocks noChangeAspect="1"/>
          </p:cNvPicPr>
          <p:nvPr/>
        </p:nvPicPr>
        <p:blipFill rotWithShape="1">
          <a:blip r:embed="rId2"/>
          <a:srcRect t="8528" r="-2" b="-2"/>
          <a:stretch/>
        </p:blipFill>
        <p:spPr>
          <a:xfrm>
            <a:off x="593252" y="1009707"/>
            <a:ext cx="3397924" cy="1709484"/>
          </a:xfrm>
          <a:prstGeom prst="rect">
            <a:avLst/>
          </a:prstGeom>
        </p:spPr>
      </p:pic>
      <p:sp>
        <p:nvSpPr>
          <p:cNvPr id="85" name="Rectangle 84">
            <a:extLst>
              <a:ext uri="{FF2B5EF4-FFF2-40B4-BE49-F238E27FC236}">
                <a16:creationId xmlns:a16="http://schemas.microsoft.com/office/drawing/2014/main" id="{D19504FF-266B-4F6E-BAA1-DF9730E9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464F78D-891F-49EC-ADDE-5E581A66A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312"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D38E5A10-7938-9A48-91A2-209A362F4084}"/>
              </a:ext>
            </a:extLst>
          </p:cNvPr>
          <p:cNvPicPr>
            <a:picLocks noChangeAspect="1"/>
          </p:cNvPicPr>
          <p:nvPr/>
        </p:nvPicPr>
        <p:blipFill rotWithShape="1">
          <a:blip r:embed="rId3"/>
          <a:srcRect t="8528" r="-2" b="-2"/>
          <a:stretch/>
        </p:blipFill>
        <p:spPr>
          <a:xfrm>
            <a:off x="4391187" y="1009707"/>
            <a:ext cx="3397924" cy="1709484"/>
          </a:xfrm>
          <a:prstGeom prst="rect">
            <a:avLst/>
          </a:prstGeom>
        </p:spPr>
      </p:pic>
      <p:sp>
        <p:nvSpPr>
          <p:cNvPr id="89" name="Rectangle 88">
            <a:extLst>
              <a:ext uri="{FF2B5EF4-FFF2-40B4-BE49-F238E27FC236}">
                <a16:creationId xmlns:a16="http://schemas.microsoft.com/office/drawing/2014/main" id="{E125488F-35F4-46B0-BDF0-AFAA3610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30FB922C-043E-4443-AEAB-13CC269D14CB}"/>
              </a:ext>
            </a:extLst>
          </p:cNvPr>
          <p:cNvPicPr>
            <a:picLocks noChangeAspect="1"/>
          </p:cNvPicPr>
          <p:nvPr/>
        </p:nvPicPr>
        <p:blipFill rotWithShape="1">
          <a:blip r:embed="rId4"/>
          <a:srcRect t="1097" r="-2" b="6814"/>
          <a:stretch/>
        </p:blipFill>
        <p:spPr>
          <a:xfrm>
            <a:off x="8188827" y="1019845"/>
            <a:ext cx="3400442" cy="1706597"/>
          </a:xfrm>
          <a:prstGeom prst="rect">
            <a:avLst/>
          </a:prstGeom>
        </p:spPr>
      </p:pic>
      <p:sp>
        <p:nvSpPr>
          <p:cNvPr id="91" name="Rectangle 90">
            <a:extLst>
              <a:ext uri="{FF2B5EF4-FFF2-40B4-BE49-F238E27FC236}">
                <a16:creationId xmlns:a16="http://schemas.microsoft.com/office/drawing/2014/main" id="{9911E146-5AE8-4892-B0B5-42052873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93253" y="3425294"/>
            <a:ext cx="3397924" cy="2800478"/>
          </a:xfrm>
        </p:spPr>
        <p:txBody>
          <a:bodyPr vert="horz" lIns="91440" tIns="45720" rIns="91440" bIns="45720" rtlCol="0" anchor="ctr">
            <a:normAutofit/>
          </a:bodyPr>
          <a:lstStyle/>
          <a:p>
            <a:r>
              <a:rPr lang="en-US" sz="1800" b="0" kern="1200" cap="all" dirty="0">
                <a:solidFill>
                  <a:srgbClr val="FFFFFF"/>
                </a:solidFill>
                <a:latin typeface="+mj-lt"/>
                <a:ea typeface="+mj-ea"/>
                <a:cs typeface="+mj-cs"/>
              </a:rPr>
              <a:t>Big Mountain Screens favorably vs the Market on features that Customers will pay up for</a:t>
            </a:r>
            <a:br>
              <a:rPr lang="en-US" sz="1800" b="0" kern="1200" cap="all" dirty="0">
                <a:solidFill>
                  <a:srgbClr val="FFFFFF"/>
                </a:solidFill>
                <a:latin typeface="+mj-lt"/>
                <a:ea typeface="+mj-ea"/>
                <a:cs typeface="+mj-cs"/>
              </a:rPr>
            </a:br>
            <a:endParaRPr lang="en-US" sz="1800" b="0" kern="1200" cap="all" dirty="0">
              <a:solidFill>
                <a:srgbClr val="FFFFFF"/>
              </a:solidFill>
              <a:latin typeface="+mj-lt"/>
              <a:ea typeface="+mj-ea"/>
              <a:cs typeface="+mj-cs"/>
            </a:endParaRPr>
          </a:p>
        </p:txBody>
      </p:sp>
      <p:sp>
        <p:nvSpPr>
          <p:cNvPr id="22" name="Title 1">
            <a:extLst>
              <a:ext uri="{FF2B5EF4-FFF2-40B4-BE49-F238E27FC236}">
                <a16:creationId xmlns:a16="http://schemas.microsoft.com/office/drawing/2014/main" id="{07D88185-B869-4E72-BE14-4039945633EF}"/>
              </a:ext>
            </a:extLst>
          </p:cNvPr>
          <p:cNvSpPr txBox="1">
            <a:spLocks/>
          </p:cNvSpPr>
          <p:nvPr/>
        </p:nvSpPr>
        <p:spPr>
          <a:xfrm>
            <a:off x="4561870" y="3425295"/>
            <a:ext cx="6864154" cy="2800477"/>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90000"/>
              </a:lnSpc>
              <a:spcBef>
                <a:spcPct val="20000"/>
              </a:spcBef>
              <a:spcAft>
                <a:spcPts val="600"/>
              </a:spcAft>
              <a:buClr>
                <a:srgbClr val="F17271"/>
              </a:buClr>
              <a:buSzPct val="92000"/>
              <a:buFont typeface="Wingdings 2" panose="05020102010507070707" pitchFamily="18" charset="2"/>
              <a:buChar char=""/>
            </a:pPr>
            <a:endParaRPr lang="en-US" sz="1300" cap="none" dirty="0">
              <a:latin typeface="+mn-lt"/>
              <a:ea typeface="+mn-ea"/>
              <a:cs typeface="+mn-cs"/>
            </a:endParaRPr>
          </a:p>
          <a:p>
            <a:pPr marL="342900" indent="-342900">
              <a:lnSpc>
                <a:spcPct val="90000"/>
              </a:lnSpc>
              <a:spcBef>
                <a:spcPct val="20000"/>
              </a:spcBef>
              <a:spcAft>
                <a:spcPts val="600"/>
              </a:spcAft>
              <a:buClr>
                <a:srgbClr val="F17271"/>
              </a:buClr>
              <a:buSzPct val="92000"/>
              <a:buFont typeface="Wingdings 2" panose="05020102010507070707" pitchFamily="18" charset="2"/>
              <a:buChar char=""/>
            </a:pPr>
            <a:r>
              <a:rPr lang="en-US" sz="1300" cap="none" dirty="0">
                <a:latin typeface="+mn-lt"/>
                <a:ea typeface="+mn-ea"/>
                <a:cs typeface="+mn-cs"/>
              </a:rPr>
              <a:t>Based on the market data we analyzed and incorporated into our model, we forecast that weekend prices could be increased to $94.22 from $81.00, without any changes to its current facilities.</a:t>
            </a:r>
          </a:p>
          <a:p>
            <a:pPr marL="342900" indent="-342900">
              <a:lnSpc>
                <a:spcPct val="90000"/>
              </a:lnSpc>
              <a:spcBef>
                <a:spcPct val="20000"/>
              </a:spcBef>
              <a:spcAft>
                <a:spcPts val="600"/>
              </a:spcAft>
              <a:buClr>
                <a:srgbClr val="F17271"/>
              </a:buClr>
              <a:buSzPct val="92000"/>
              <a:buFont typeface="Wingdings 2" panose="05020102010507070707" pitchFamily="18" charset="2"/>
              <a:buChar char=""/>
            </a:pPr>
            <a:r>
              <a:rPr lang="en-US" sz="1300" cap="none" dirty="0">
                <a:latin typeface="+mn-lt"/>
                <a:ea typeface="+mn-ea"/>
                <a:cs typeface="+mn-cs"/>
              </a:rPr>
              <a:t>When considering the strategic options management has put forth, we found that increasing vertical drop by adding an additional run would be the most revenue accretive action to undertake</a:t>
            </a:r>
          </a:p>
          <a:p>
            <a:pPr marL="342900" indent="-342900">
              <a:lnSpc>
                <a:spcPct val="90000"/>
              </a:lnSpc>
              <a:spcBef>
                <a:spcPct val="20000"/>
              </a:spcBef>
              <a:spcAft>
                <a:spcPts val="600"/>
              </a:spcAft>
              <a:buClr>
                <a:srgbClr val="F17271"/>
              </a:buClr>
              <a:buSzPct val="92000"/>
              <a:buFont typeface="Wingdings 2" panose="05020102010507070707" pitchFamily="18" charset="2"/>
              <a:buChar char=""/>
            </a:pPr>
            <a:r>
              <a:rPr lang="en-US" sz="1300" cap="none" dirty="0">
                <a:latin typeface="+mn-lt"/>
                <a:ea typeface="+mn-ea"/>
                <a:cs typeface="+mn-cs"/>
              </a:rPr>
              <a:t>By enhancing Big Mountain’s facilities per above, we believe a price increase of $1.99 could be implemented over the course of the next season which, assuming visitors of 350k and an average 5-day stay, would result in revenues increasing $3.5m </a:t>
            </a:r>
          </a:p>
          <a:p>
            <a:pPr>
              <a:lnSpc>
                <a:spcPct val="90000"/>
              </a:lnSpc>
              <a:spcBef>
                <a:spcPct val="20000"/>
              </a:spcBef>
              <a:spcAft>
                <a:spcPts val="600"/>
              </a:spcAft>
              <a:buClr>
                <a:srgbClr val="F17271"/>
              </a:buClr>
              <a:buSzPct val="92000"/>
            </a:pPr>
            <a:br>
              <a:rPr lang="en-US" sz="1300" dirty="0">
                <a:latin typeface="+mn-lt"/>
                <a:ea typeface="+mn-ea"/>
                <a:cs typeface="+mn-cs"/>
              </a:rPr>
            </a:br>
            <a:endParaRPr lang="en-US" sz="1300" dirty="0">
              <a:latin typeface="+mn-lt"/>
              <a:ea typeface="+mn-ea"/>
              <a:cs typeface="+mn-cs"/>
            </a:endParaRPr>
          </a:p>
        </p:txBody>
      </p:sp>
    </p:spTree>
    <p:extLst>
      <p:ext uri="{BB962C8B-B14F-4D97-AF65-F5344CB8AC3E}">
        <p14:creationId xmlns:p14="http://schemas.microsoft.com/office/powerpoint/2010/main" val="95925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pPr>
            <a:r>
              <a:rPr lang="en-US">
                <a:solidFill>
                  <a:srgbClr val="FFFFFF"/>
                </a:solidFill>
              </a:rPr>
              <a:t>But what does it cost?</a:t>
            </a:r>
            <a:br>
              <a:rPr lang="en-US">
                <a:solidFill>
                  <a:srgbClr val="FFFFFF"/>
                </a:solidFill>
              </a:rPr>
            </a:br>
            <a:endParaRPr lang="en-US">
              <a:solidFill>
                <a:srgbClr val="FFFFFF"/>
              </a:solidFill>
            </a:endParaRPr>
          </a:p>
        </p:txBody>
      </p:sp>
      <p:sp>
        <p:nvSpPr>
          <p:cNvPr id="22" name="Title 1">
            <a:extLst>
              <a:ext uri="{FF2B5EF4-FFF2-40B4-BE49-F238E27FC236}">
                <a16:creationId xmlns:a16="http://schemas.microsoft.com/office/drawing/2014/main" id="{07D88185-B869-4E72-BE14-4039945633EF}"/>
              </a:ext>
            </a:extLst>
          </p:cNvPr>
          <p:cNvSpPr txBox="1">
            <a:spLocks/>
          </p:cNvSpPr>
          <p:nvPr/>
        </p:nvSpPr>
        <p:spPr>
          <a:xfrm>
            <a:off x="601255" y="2177142"/>
            <a:ext cx="3409782" cy="3823607"/>
          </a:xfrm>
          <a:prstGeom prst="rect">
            <a:avLst/>
          </a:prstGeom>
        </p:spPr>
        <p:txBody>
          <a:bodyPr vert="horz" lIns="91440" tIns="45720" rIns="91440" bIns="45720" rtlCol="0" anchor="ctr">
            <a:normAutofit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90000"/>
              </a:lnSpc>
              <a:spcBef>
                <a:spcPct val="20000"/>
              </a:spcBef>
              <a:spcAft>
                <a:spcPts val="600"/>
              </a:spcAft>
              <a:buClr>
                <a:schemeClr val="accent1"/>
              </a:buClr>
              <a:buSzPct val="92000"/>
              <a:buFont typeface="Wingdings 2" panose="05020102010507070707" pitchFamily="18" charset="2"/>
              <a:buChar char=""/>
            </a:pPr>
            <a:r>
              <a:rPr lang="en-US" sz="1300" cap="none" dirty="0">
                <a:solidFill>
                  <a:srgbClr val="FFFFFF"/>
                </a:solidFill>
                <a:latin typeface="+mn-lt"/>
                <a:ea typeface="+mn-ea"/>
                <a:cs typeface="+mn-cs"/>
              </a:rPr>
              <a:t>Note that another alternative we explored certainly would hurt ticket pricing, but might be accretive to operating profit based on the cost savings achieved. </a:t>
            </a: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endParaRPr lang="en-US" sz="1300" cap="none" dirty="0">
              <a:solidFill>
                <a:srgbClr val="FFFFFF"/>
              </a:solidFill>
              <a:latin typeface="+mn-lt"/>
              <a:ea typeface="+mn-ea"/>
              <a:cs typeface="+mn-cs"/>
            </a:endParaRP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r>
              <a:rPr lang="en-US" sz="1300" cap="none" dirty="0">
                <a:solidFill>
                  <a:srgbClr val="FFFFFF"/>
                </a:solidFill>
                <a:latin typeface="+mn-lt"/>
                <a:ea typeface="+mn-ea"/>
                <a:cs typeface="+mn-cs"/>
              </a:rPr>
              <a:t>We note that closing one run wouldn’t impact pricing power; closing 2-5 runs certainly would, so we would have to weigh this option vs the magnitude of the cost savings.</a:t>
            </a: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endParaRPr lang="en-US" sz="1300" cap="none" dirty="0">
              <a:solidFill>
                <a:srgbClr val="FFFFFF"/>
              </a:solidFill>
              <a:latin typeface="+mn-lt"/>
              <a:ea typeface="+mn-ea"/>
              <a:cs typeface="+mn-cs"/>
            </a:endParaRPr>
          </a:p>
          <a:p>
            <a:pPr marL="342900" indent="-342900">
              <a:lnSpc>
                <a:spcPct val="90000"/>
              </a:lnSpc>
              <a:spcBef>
                <a:spcPct val="20000"/>
              </a:spcBef>
              <a:spcAft>
                <a:spcPts val="600"/>
              </a:spcAft>
              <a:buClr>
                <a:schemeClr val="accent1"/>
              </a:buClr>
              <a:buSzPct val="92000"/>
              <a:buFont typeface="Wingdings 2" panose="05020102010507070707" pitchFamily="18" charset="2"/>
              <a:buChar char=""/>
            </a:pPr>
            <a:r>
              <a:rPr lang="en-US" sz="1300" cap="none" dirty="0">
                <a:solidFill>
                  <a:srgbClr val="FFFFFF"/>
                </a:solidFill>
                <a:latin typeface="+mn-lt"/>
                <a:ea typeface="+mn-ea"/>
                <a:cs typeface="+mn-cs"/>
              </a:rPr>
              <a:t>Our model shows the best options in this scenario would be to either close 1, 2, or 5 runs, given that there’s no further loss in ticket price in the 3-5 run closure range</a:t>
            </a:r>
          </a:p>
          <a:p>
            <a:pPr>
              <a:lnSpc>
                <a:spcPct val="90000"/>
              </a:lnSpc>
              <a:spcBef>
                <a:spcPct val="20000"/>
              </a:spcBef>
              <a:spcAft>
                <a:spcPts val="600"/>
              </a:spcAft>
              <a:buClr>
                <a:schemeClr val="accent1"/>
              </a:buClr>
              <a:buSzPct val="92000"/>
              <a:buFont typeface="Wingdings 2" panose="05020102010507070707" pitchFamily="18" charset="2"/>
              <a:buChar char=""/>
            </a:pPr>
            <a:endParaRPr lang="en-US" sz="1300" cap="none" dirty="0">
              <a:solidFill>
                <a:srgbClr val="FFFFFF"/>
              </a:solidFill>
              <a:latin typeface="+mn-lt"/>
              <a:ea typeface="+mn-ea"/>
              <a:cs typeface="+mn-cs"/>
            </a:endParaRPr>
          </a:p>
          <a:p>
            <a:pPr>
              <a:lnSpc>
                <a:spcPct val="90000"/>
              </a:lnSpc>
              <a:spcBef>
                <a:spcPct val="20000"/>
              </a:spcBef>
              <a:spcAft>
                <a:spcPts val="600"/>
              </a:spcAft>
              <a:buClr>
                <a:schemeClr val="accent1"/>
              </a:buClr>
              <a:buSzPct val="92000"/>
            </a:pPr>
            <a:br>
              <a:rPr lang="en-US" sz="1300" dirty="0">
                <a:solidFill>
                  <a:srgbClr val="FFFFFF"/>
                </a:solidFill>
                <a:latin typeface="+mn-lt"/>
                <a:ea typeface="+mn-ea"/>
                <a:cs typeface="+mn-cs"/>
              </a:rPr>
            </a:br>
            <a:endParaRPr lang="en-US" sz="1300" dirty="0">
              <a:solidFill>
                <a:srgbClr val="FFFFFF"/>
              </a:solidFill>
              <a:latin typeface="+mn-lt"/>
              <a:ea typeface="+mn-ea"/>
              <a:cs typeface="+mn-cs"/>
            </a:endParaRPr>
          </a:p>
        </p:txBody>
      </p:sp>
      <p:pic>
        <p:nvPicPr>
          <p:cNvPr id="3" name="Picture 2">
            <a:extLst>
              <a:ext uri="{FF2B5EF4-FFF2-40B4-BE49-F238E27FC236}">
                <a16:creationId xmlns:a16="http://schemas.microsoft.com/office/drawing/2014/main" id="{033EA050-4FC2-474B-9C55-E087B8003CF0}"/>
              </a:ext>
            </a:extLst>
          </p:cNvPr>
          <p:cNvPicPr>
            <a:picLocks noChangeAspect="1"/>
          </p:cNvPicPr>
          <p:nvPr/>
        </p:nvPicPr>
        <p:blipFill>
          <a:blip r:embed="rId2"/>
          <a:stretch>
            <a:fillRect/>
          </a:stretch>
        </p:blipFill>
        <p:spPr>
          <a:xfrm>
            <a:off x="4592231" y="1601406"/>
            <a:ext cx="6831503" cy="3637775"/>
          </a:xfrm>
          <a:prstGeom prst="rect">
            <a:avLst/>
          </a:prstGeom>
        </p:spPr>
      </p:pic>
    </p:spTree>
    <p:extLst>
      <p:ext uri="{BB962C8B-B14F-4D97-AF65-F5344CB8AC3E}">
        <p14:creationId xmlns:p14="http://schemas.microsoft.com/office/powerpoint/2010/main" val="414528228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053F-F6E1-44DB-8EF2-10FFF968D23E}"/>
              </a:ext>
            </a:extLst>
          </p:cNvPr>
          <p:cNvSpPr>
            <a:spLocks noGrp="1"/>
          </p:cNvSpPr>
          <p:nvPr>
            <p:ph type="title"/>
          </p:nvPr>
        </p:nvSpPr>
        <p:spPr>
          <a:xfrm>
            <a:off x="581192" y="625956"/>
            <a:ext cx="11029616" cy="1188720"/>
          </a:xfrm>
        </p:spPr>
        <p:txBody>
          <a:bodyPr/>
          <a:lstStyle/>
          <a:p>
            <a:r>
              <a:rPr lang="en-US" dirty="0"/>
              <a:t>Summary: Big Mountain Possesses real Pricing Power </a:t>
            </a:r>
          </a:p>
        </p:txBody>
      </p:sp>
      <p:sp>
        <p:nvSpPr>
          <p:cNvPr id="3" name="Content Placeholder 2">
            <a:extLst>
              <a:ext uri="{FF2B5EF4-FFF2-40B4-BE49-F238E27FC236}">
                <a16:creationId xmlns:a16="http://schemas.microsoft.com/office/drawing/2014/main" id="{DAD0198A-AAE4-4967-A6DA-43032FA5A3C4}"/>
              </a:ext>
            </a:extLst>
          </p:cNvPr>
          <p:cNvSpPr>
            <a:spLocks noGrp="1"/>
          </p:cNvSpPr>
          <p:nvPr>
            <p:ph idx="1"/>
          </p:nvPr>
        </p:nvSpPr>
        <p:spPr>
          <a:xfrm>
            <a:off x="581193" y="2002245"/>
            <a:ext cx="11029615" cy="3867150"/>
          </a:xfrm>
        </p:spPr>
        <p:txBody>
          <a:bodyPr>
            <a:normAutofit/>
          </a:bodyPr>
          <a:lstStyle/>
          <a:p>
            <a:r>
              <a:rPr lang="en-US" sz="1800" dirty="0">
                <a:latin typeface="Arial" panose="020B0604020202020204" pitchFamily="34" charset="0"/>
                <a:cs typeface="Arial" panose="020B0604020202020204" pitchFamily="34" charset="0"/>
              </a:rPr>
              <a:t>Our findings certainly support the case for a price increase today; and with more runs, Big Mountain can increase prices even further.</a:t>
            </a:r>
          </a:p>
          <a:p>
            <a:r>
              <a:rPr lang="en-US" sz="1800" dirty="0">
                <a:latin typeface="Arial" panose="020B0604020202020204" pitchFamily="34" charset="0"/>
                <a:cs typeface="Arial" panose="020B0604020202020204" pitchFamily="34" charset="0"/>
              </a:rPr>
              <a:t>We believe this price increase can be undertaken immediately with minimal impact to attendance, though we note there are clearly risks that some consumers may be more price sensitive than anticipated</a:t>
            </a:r>
          </a:p>
          <a:p>
            <a:r>
              <a:rPr lang="en-US" sz="1800" dirty="0">
                <a:latin typeface="Arial" panose="020B0604020202020204" pitchFamily="34" charset="0"/>
                <a:cs typeface="Arial" panose="020B0604020202020204" pitchFamily="34" charset="0"/>
              </a:rPr>
              <a:t>Additional information that would prove useful: attendance by resort. There is clearly risk to reducing the number of runs as visitors are likely to purchase fewer tickets, and understanding attendance per season can allow us to get a better sense of this risk</a:t>
            </a:r>
          </a:p>
          <a:p>
            <a:r>
              <a:rPr lang="en-US" sz="1800" dirty="0">
                <a:latin typeface="Arial" panose="020B0604020202020204" pitchFamily="34" charset="0"/>
                <a:cs typeface="Arial" panose="020B0604020202020204" pitchFamily="34" charset="0"/>
              </a:rPr>
              <a:t>Now, price premiums no longer need to be arbitrary: we know what customers value, and Big Mountain can set its prices accordingly</a:t>
            </a: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823070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797</Words>
  <Application>Microsoft Macintosh PowerPoint</Application>
  <PresentationFormat>Widescreen</PresentationFormat>
  <Paragraphs>49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Franklin Gothic Book</vt:lpstr>
      <vt:lpstr>Franklin Gothic Demi</vt:lpstr>
      <vt:lpstr>Wingdings 2</vt:lpstr>
      <vt:lpstr>DividendVTI</vt:lpstr>
      <vt:lpstr>Big Mountain Pricing Study</vt:lpstr>
      <vt:lpstr>Objective: Find the Features that Support Ticket Pricing</vt:lpstr>
      <vt:lpstr>Recommendation: current features justify a Price increase</vt:lpstr>
      <vt:lpstr>Location Doesn’t Support Price </vt:lpstr>
      <vt:lpstr>Market Data shows Runs, Fast Quads, and Snow Making Area do Support Price </vt:lpstr>
      <vt:lpstr>Big Mountain Screens favorably vs the Market on features that Customers will pay up for </vt:lpstr>
      <vt:lpstr>But what does it cost? </vt:lpstr>
      <vt:lpstr>Summary: Big Mountain Possesses real Pricing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Ayan Nasir</dc:creator>
  <cp:lastModifiedBy/>
  <cp:revision>1</cp:revision>
  <dcterms:created xsi:type="dcterms:W3CDTF">2020-08-11T01:52:05Z</dcterms:created>
  <dcterms:modified xsi:type="dcterms:W3CDTF">2020-08-11T02:02:24Z</dcterms:modified>
</cp:coreProperties>
</file>